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93" r:id="rId6"/>
    <p:sldId id="294" r:id="rId7"/>
    <p:sldId id="297" r:id="rId8"/>
    <p:sldId id="298" r:id="rId9"/>
    <p:sldId id="303" r:id="rId10"/>
    <p:sldId id="309" r:id="rId11"/>
    <p:sldId id="310" r:id="rId12"/>
    <p:sldId id="311" r:id="rId13"/>
    <p:sldId id="312" r:id="rId14"/>
    <p:sldId id="345" r:id="rId15"/>
    <p:sldId id="313" r:id="rId16"/>
    <p:sldId id="314" r:id="rId17"/>
    <p:sldId id="315" r:id="rId18"/>
    <p:sldId id="316" r:id="rId19"/>
    <p:sldId id="317" r:id="rId20"/>
    <p:sldId id="319" r:id="rId21"/>
    <p:sldId id="320" r:id="rId22"/>
    <p:sldId id="321" r:id="rId23"/>
    <p:sldId id="322" r:id="rId24"/>
    <p:sldId id="318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00" y="54"/>
      </p:cViewPr>
      <p:guideLst/>
    </p:cSldViewPr>
  </p:slideViewPr>
  <p:outlineViewPr>
    <p:cViewPr>
      <p:scale>
        <a:sx n="33" d="100"/>
        <a:sy n="33" d="100"/>
      </p:scale>
      <p:origin x="0" y="-472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14.03.2025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Hafta Marka Yönetimi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Hedef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Belirleme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Markaların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ürünlerin piyasada uzun vadeli başarı sağlamaları,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hedef kitle tarafından tercih edilmelerine ve tüketici sadakatini kazanmalarına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bağlıdır.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Reklamlar, bu süreçte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kritik bir rol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oynar.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kampanyalarının başarısı,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mesajların ve uygun medya kanallarının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stratejik olarak belirlenmesine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bağlıdır.</a:t>
            </a: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 analizi,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üretim sürecinin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aşamasıdır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ikna edici mesajlar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 için büyük önem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taşır. Reklam ajansları,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kampanyalar oluşturabilmek için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işletmelerin hedef kitlelerini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belirlemelidir. Bu süreçte,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demografik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(yaş, cinsiyet, eğitim),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ekonomik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(gelir düzeyi, tüketim alışkanlıkları) ve </a:t>
            </a:r>
            <a:r>
              <a:rPr lang="tr-TR" sz="32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sosyo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-psikolojik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(yaşam tarzı, değerler, ilgi alanları) faktörler dikkate alınmalıdır.</a:t>
            </a: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21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Demografik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Faktörler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Hedef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belirleme sürecinde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demografik faktörler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hayata bakış açısını ve yaşam tarzını anlamada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bir rol oynar. Reklam üretiminde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tüketici kitlesinin belirlenmesinde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demografik özellikler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dikkate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alınmalıdır:</a:t>
            </a:r>
          </a:p>
        </p:txBody>
      </p:sp>
    </p:spTree>
    <p:extLst>
      <p:ext uri="{BB962C8B-B14F-4D97-AF65-F5344CB8AC3E}">
        <p14:creationId xmlns:p14="http://schemas.microsoft.com/office/powerpoint/2010/main" val="3691540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514350" indent="457200" algn="just">
              <a:lnSpc>
                <a:spcPct val="160000"/>
              </a:lnSpc>
              <a:buFont typeface="+mj-lt"/>
              <a:buAutoNum type="arabicPeriod"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</a:t>
            </a:r>
          </a:p>
          <a:p>
            <a:pPr marL="514350" indent="457200" algn="just">
              <a:lnSpc>
                <a:spcPct val="160000"/>
              </a:lnSpc>
              <a:buFont typeface="+mj-lt"/>
              <a:buAutoNum type="arabicPeriod"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Cinsiyet</a:t>
            </a: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Medeni </a:t>
            </a: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</a:t>
            </a: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3"/>
            </a:pPr>
            <a:r>
              <a:rPr lang="tr-TR" sz="3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Gelir Düzeyi</a:t>
            </a: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5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Düzeyi</a:t>
            </a: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6"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Meslek </a:t>
            </a: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Grubu</a:t>
            </a: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7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Coğrafi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</a:t>
            </a:r>
            <a:endParaRPr lang="tr-TR" sz="3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407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Ekonomik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Faktörler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Hedef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kitlenin belirlenmesinde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ekonomik faktörler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 gücünü ve tüketim alışkanlıklarını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anlamada önemli bir rol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oynar. Bu faktörler,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ve pazarlama stratejilerinin doğru belirlenmesini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</a:p>
        </p:txBody>
      </p:sp>
    </p:spTree>
    <p:extLst>
      <p:ext uri="{BB962C8B-B14F-4D97-AF65-F5344CB8AC3E}">
        <p14:creationId xmlns:p14="http://schemas.microsoft.com/office/powerpoint/2010/main" val="3406064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8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Ekonomik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</a:t>
            </a:r>
          </a:p>
          <a:p>
            <a:pPr marL="102870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Gayri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Safi Ulusal Hasıla (GSUH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028700" lvl="0" indent="-514350" algn="just">
              <a:lnSpc>
                <a:spcPct val="170000"/>
              </a:lnSpc>
              <a:buFont typeface="+mj-lt"/>
              <a:buAutoNum type="arabicPeriod" startAt="3"/>
            </a:pPr>
            <a:r>
              <a:rPr lang="tr-TR" sz="27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 Başına Ulusal </a:t>
            </a:r>
            <a:r>
              <a:rPr lang="tr-TR" sz="27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Gelir</a:t>
            </a:r>
          </a:p>
          <a:p>
            <a:pPr marL="1028700" lvl="0" indent="-514350" algn="just">
              <a:lnSpc>
                <a:spcPct val="170000"/>
              </a:lnSpc>
              <a:buFont typeface="+mj-lt"/>
              <a:buAutoNum type="arabicPeriod" startAt="3"/>
            </a:pPr>
            <a:r>
              <a:rPr lang="tr-TR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Gelir </a:t>
            </a:r>
            <a:r>
              <a:rPr lang="tr-TR" sz="27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Dağılımı ve </a:t>
            </a:r>
            <a:r>
              <a:rPr lang="tr-TR" sz="27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Değişimi</a:t>
            </a:r>
          </a:p>
          <a:p>
            <a:pPr marL="1028700" lvl="0" indent="-514350" algn="just">
              <a:lnSpc>
                <a:spcPct val="170000"/>
              </a:lnSpc>
              <a:buFont typeface="+mj-lt"/>
              <a:buAutoNum type="arabicPeriod" startAt="5"/>
            </a:pP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</a:t>
            </a: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Kredileri</a:t>
            </a:r>
          </a:p>
          <a:p>
            <a:pPr marL="1028700" lvl="0" indent="-514350" algn="just">
              <a:lnSpc>
                <a:spcPct val="170000"/>
              </a:lnSpc>
              <a:buFont typeface="+mj-lt"/>
              <a:buAutoNum type="arabicPeriod" startAt="5"/>
            </a:pPr>
            <a:r>
              <a:rPr lang="tr-TR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Harcama Modeli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5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Sosyo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-Psikolojik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Faktörler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Hedef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kitlenin belirlenmesinde </a:t>
            </a:r>
            <a:r>
              <a:rPr lang="tr-TR" sz="3200" b="1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sosyo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-psikolojik faktörler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çevrelerinden ve psikolojik yapılarından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nasıl etkilendiklerini anlamak açısından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önemlidir. Bu faktörler,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ve psikolojik faktörler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ana başlıkta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 alınmaktadır.</a:t>
            </a:r>
          </a:p>
        </p:txBody>
      </p:sp>
    </p:spTree>
    <p:extLst>
      <p:ext uri="{BB962C8B-B14F-4D97-AF65-F5344CB8AC3E}">
        <p14:creationId xmlns:p14="http://schemas.microsoft.com/office/powerpoint/2010/main" val="2918774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Sosyal Faktörler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Tüketicilerin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çevrelerinden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nasıl etkilendiklerini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açıklar.</a:t>
            </a:r>
          </a:p>
          <a:p>
            <a:pPr marL="1200150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Kültür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Alt </a:t>
            </a: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Kültür</a:t>
            </a:r>
            <a:endParaRPr lang="tr-TR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Sınıf</a:t>
            </a:r>
            <a:endParaRPr lang="tr-TR" sz="26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Referans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(Danışma) </a:t>
            </a: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Grupları</a:t>
            </a:r>
          </a:p>
          <a:p>
            <a:pPr marL="1200150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Roller </a:t>
            </a:r>
            <a:r>
              <a:rPr lang="tr-TR" sz="2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Statü</a:t>
            </a:r>
          </a:p>
          <a:p>
            <a:pPr marL="1200150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Aile</a:t>
            </a:r>
            <a:endParaRPr lang="tr-TR" sz="2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just">
              <a:lnSpc>
                <a:spcPct val="150000"/>
              </a:lnSpc>
              <a:buNone/>
            </a:pP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just">
              <a:lnSpc>
                <a:spcPct val="150000"/>
              </a:lnSpc>
              <a:buNone/>
            </a:pPr>
            <a:endParaRPr lang="tr-TR" sz="3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endParaRPr lang="tr-TR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562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Psikolojik Faktörler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Tüketicilerin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bireysel motivasyonlarını, algılarını ve karar alma süreçlerini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açıklar.</a:t>
            </a:r>
          </a:p>
          <a:p>
            <a:pPr marL="1485900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Algılama</a:t>
            </a:r>
          </a:p>
          <a:p>
            <a:pPr marL="1485900" lvl="1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Motivasyon (Güdülenme</a:t>
            </a: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Tutumlar</a:t>
            </a:r>
          </a:p>
          <a:p>
            <a:pPr marL="971550"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Öğrenme</a:t>
            </a:r>
          </a:p>
          <a:p>
            <a:pPr marL="971550"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Kişilik</a:t>
            </a: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4"/>
            </a:pP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3"/>
            </a:pP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2"/>
            </a:pPr>
            <a:endParaRPr lang="tr-TR" sz="3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457200" algn="just">
              <a:lnSpc>
                <a:spcPct val="150000"/>
              </a:lnSpc>
              <a:buFont typeface="+mj-lt"/>
              <a:buAutoNum type="arabicPeriod" startAt="2"/>
            </a:pP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Font typeface="+mj-lt"/>
              <a:buAutoNum type="arabicPeriod"/>
            </a:pPr>
            <a:endParaRPr lang="tr-TR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Font typeface="+mj-lt"/>
              <a:buAutoNum type="arabicPeriod"/>
            </a:pPr>
            <a:endParaRPr lang="tr-TR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912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 incelemesinden sonra markanın hedef kitleyi etkilemesi için kullanılan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bütçesi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nasıl hazırlanır incelenecektir.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Reklam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bütçesi,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işletmenin reklam faaliyetlerini finanse etmek için ayırdığı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 planlamayı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eder. </a:t>
            </a:r>
          </a:p>
        </p:txBody>
      </p:sp>
    </p:spTree>
    <p:extLst>
      <p:ext uri="{BB962C8B-B14F-4D97-AF65-F5344CB8AC3E}">
        <p14:creationId xmlns:p14="http://schemas.microsoft.com/office/powerpoint/2010/main" val="1916878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32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6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6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Reklam Bütçesi ve Önemi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6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</a:t>
            </a:r>
            <a:r>
              <a:rPr lang="tr-TR" sz="6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işletmelerin </a:t>
            </a:r>
            <a:r>
              <a:rPr lang="tr-TR" sz="6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 faaliyetlerinin mali yönünü</a:t>
            </a:r>
            <a:r>
              <a:rPr lang="tr-TR" sz="6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6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planlamasına yardımcı </a:t>
            </a:r>
            <a:r>
              <a:rPr lang="tr-TR" sz="6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6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Bütçenin belirlenmesi sürecinde </a:t>
            </a:r>
            <a:r>
              <a:rPr lang="tr-TR" sz="6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yöneticileri, üst düzey yöneticiler ve finans yöneticileri</a:t>
            </a:r>
            <a:r>
              <a:rPr lang="tr-TR" sz="6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6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birlikte çalışır.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6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faaliyetleri, başlangıçta </a:t>
            </a:r>
            <a:r>
              <a:rPr lang="tr-TR" sz="6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gider</a:t>
            </a:r>
            <a:r>
              <a:rPr lang="tr-TR" sz="6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görünse de, uzun vadede </a:t>
            </a:r>
            <a:r>
              <a:rPr lang="tr-TR" sz="6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yatırıma dönüşerek işletmeye </a:t>
            </a:r>
            <a:r>
              <a:rPr lang="tr-TR" sz="68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kazanç</a:t>
            </a:r>
            <a:r>
              <a:rPr lang="tr-TR" sz="6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sağlar.</a:t>
            </a:r>
            <a:endParaRPr lang="tr-TR" sz="68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>
              <a:lnSpc>
                <a:spcPct val="170000"/>
              </a:lnSpc>
              <a:buNone/>
            </a:pPr>
            <a:r>
              <a:rPr lang="tr-TR" sz="6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Örnek</a:t>
            </a:r>
            <a:r>
              <a:rPr lang="tr-TR" sz="6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6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6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6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Bir </a:t>
            </a:r>
            <a:r>
              <a:rPr lang="tr-TR" sz="6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otomobil markası, </a:t>
            </a:r>
            <a:r>
              <a:rPr lang="tr-TR" sz="6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modeli için </a:t>
            </a:r>
            <a:r>
              <a:rPr lang="tr-TR" sz="6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bütçeli bir reklam kampanyası </a:t>
            </a:r>
            <a:r>
              <a:rPr lang="tr-TR" sz="6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oluşturursa, bu kampanya </a:t>
            </a:r>
            <a:r>
              <a:rPr lang="tr-TR" sz="6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imajını </a:t>
            </a:r>
            <a:r>
              <a:rPr lang="tr-TR" sz="6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güçlendirir ve </a:t>
            </a:r>
            <a:r>
              <a:rPr lang="tr-TR" sz="6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satışları artırarak uzun vadede kârlılık </a:t>
            </a:r>
            <a:r>
              <a:rPr lang="tr-TR" sz="6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</a:p>
        </p:txBody>
      </p:sp>
    </p:spTree>
    <p:extLst>
      <p:ext uri="{BB962C8B-B14F-4D97-AF65-F5344CB8AC3E}">
        <p14:creationId xmlns:p14="http://schemas.microsoft.com/office/powerpoint/2010/main" val="728610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Reklam Bütçesini Etkileyen Faktörler</a:t>
            </a:r>
          </a:p>
          <a:p>
            <a:pPr indent="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Reklam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bütçesi belirlenirken aşağıdaki unsurlar göz önünde bulundurulmalıdır:</a:t>
            </a:r>
          </a:p>
          <a:p>
            <a:pPr marL="1200150" lvl="1" indent="-514350" algn="just">
              <a:lnSpc>
                <a:spcPct val="160000"/>
              </a:lnSpc>
              <a:buFont typeface="+mj-lt"/>
              <a:buAutoNum type="alphaLcParenR"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İşletmenin Olanakları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Şirketin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 yapısı reklam harcamalarını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</a:t>
            </a:r>
          </a:p>
          <a:p>
            <a:pPr marL="1200150" lvl="1" indent="-514350" algn="just">
              <a:lnSpc>
                <a:spcPct val="160000"/>
              </a:lnSpc>
              <a:buFont typeface="+mj-lt"/>
              <a:buAutoNum type="alphaLcParenR"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Karlılık Hedefleri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Reklamın,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hedeflenen gelir ve kârlılık oranına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uygun olması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gerekir.</a:t>
            </a:r>
          </a:p>
          <a:p>
            <a:pPr marL="1200150" lvl="1" indent="-514350" algn="just">
              <a:lnSpc>
                <a:spcPct val="160000"/>
              </a:lnSpc>
              <a:buFont typeface="+mj-lt"/>
              <a:buAutoNum type="alphaLcParenR"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 Payı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fazla pazar payı hedefleyen işletmeler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yüksek bütçeli reklam kampanyalarına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ihtiyaç duyar.</a:t>
            </a:r>
          </a:p>
        </p:txBody>
      </p:sp>
    </p:spTree>
    <p:extLst>
      <p:ext uri="{BB962C8B-B14F-4D97-AF65-F5344CB8AC3E}">
        <p14:creationId xmlns:p14="http://schemas.microsoft.com/office/powerpoint/2010/main" val="1364680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indent="-514350" algn="just">
              <a:lnSpc>
                <a:spcPct val="170000"/>
              </a:lnSpc>
              <a:buFont typeface="+mj-lt"/>
              <a:buAutoNum type="alphaLcParenR" startAt="4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 Koşulları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stratejilerine uygun şekilde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bütçelendirme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yapılmalıdır.</a:t>
            </a:r>
          </a:p>
          <a:p>
            <a:pPr marL="1028700" indent="-514350" algn="just">
              <a:lnSpc>
                <a:spcPct val="170000"/>
              </a:lnSpc>
              <a:buFont typeface="+mj-lt"/>
              <a:buAutoNum type="alphaLcParenR" startAt="4"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Yaşam Döngüsü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tanıtılan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ürün için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büyük bir bütçe ayrılması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gerekebilir.</a:t>
            </a:r>
          </a:p>
          <a:p>
            <a:pPr indent="0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endParaRPr lang="tr-TR" sz="32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bir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modeli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bütçeli reklam kampanyaları düzenlerken, halihazırda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bilinen bir modeli için daha düşük bütçeli tanıtımlara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yönelir.</a:t>
            </a:r>
          </a:p>
        </p:txBody>
      </p:sp>
    </p:spTree>
    <p:extLst>
      <p:ext uri="{BB962C8B-B14F-4D97-AF65-F5344CB8AC3E}">
        <p14:creationId xmlns:p14="http://schemas.microsoft.com/office/powerpoint/2010/main" val="3814686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301" y="1435100"/>
            <a:ext cx="11532899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24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Reklam Bütçesinin Temel İlkeleri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4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reklam bütçesi oluşturulurken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temel ilke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dikkate alınmalıdır:</a:t>
            </a:r>
          </a:p>
          <a:p>
            <a:pPr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Planlılık</a:t>
            </a:r>
            <a:endParaRPr lang="tr-TR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kanallarına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hangi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dönemlerde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kadar bütçe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ayrılacağını belirlemek.</a:t>
            </a:r>
          </a:p>
          <a:p>
            <a:pPr marL="742950"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Plansız bir bütçeleme, kampanya sürecinde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 yetersizliklere 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olabilir.</a:t>
            </a:r>
          </a:p>
        </p:txBody>
      </p:sp>
    </p:spTree>
    <p:extLst>
      <p:ext uri="{BB962C8B-B14F-4D97-AF65-F5344CB8AC3E}">
        <p14:creationId xmlns:p14="http://schemas.microsoft.com/office/powerpoint/2010/main" val="2979524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Sayılabilirlik</a:t>
            </a:r>
            <a:endParaRPr lang="tr-TR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7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Harcanan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tutarların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sayısal değerlerle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edilmesi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gerekir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Böylece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harcamalar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şekilde analiz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edilir ve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 kaynakların etkin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kullanımı sağlanır</a:t>
            </a: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Yeterlilik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sürecinde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giderleri karşılayabilecek bir bütçe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oluşturulmalıdır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28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Yetersiz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bütçeler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kampanyanın tamamlanamamasına veya etkisinin düşük olmasına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olabilir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1" indent="457200" algn="just">
              <a:lnSpc>
                <a:spcPct val="17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kozmetik markası, 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reklamlarına düşük bütçe ayırırsa,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hedeflediği geniş kitleye ulaşamaz ve kampanyası başarısız 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olabilir.</a:t>
            </a:r>
            <a:endParaRPr lang="tr-TR" sz="28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70000"/>
              </a:lnSpc>
            </a:pP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70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Reklam Bütçesinin İçeriği</a:t>
            </a:r>
          </a:p>
          <a:p>
            <a:pPr indent="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Reklam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bütçesi belirlenirken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harcamaların bütçeye dahil edileceği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önceden planlanmalıdır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Genel olarak reklam bütçesi aşağıdaki harcama kalemlerini içerir:</a:t>
            </a:r>
          </a:p>
          <a:p>
            <a:pPr indent="457200" algn="just">
              <a:lnSpc>
                <a:spcPct val="160000"/>
              </a:lnSpc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Ajansına Ödemeler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 geliştirme, içerik üretimi vb.</a:t>
            </a:r>
          </a:p>
          <a:p>
            <a:pPr indent="457200" algn="just">
              <a:lnSpc>
                <a:spcPct val="160000"/>
              </a:lnSpc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 İletişim Araçları ve Mecralara Ödemeler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TV, radyo, sosyal medya, dijital reklamlar vb.</a:t>
            </a:r>
          </a:p>
        </p:txBody>
      </p:sp>
    </p:spTree>
    <p:extLst>
      <p:ext uri="{BB962C8B-B14F-4D97-AF65-F5344CB8AC3E}">
        <p14:creationId xmlns:p14="http://schemas.microsoft.com/office/powerpoint/2010/main" val="2153649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62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70000"/>
              </a:lnSpc>
            </a:pPr>
            <a:r>
              <a:rPr lang="tr-TR" sz="3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Yapım Maliyetleri</a:t>
            </a:r>
            <a:r>
              <a:rPr lang="tr-TR" sz="3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filmleri, grafik tasarımlar, seslendirmeler.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3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Dekor ve Görsel Materyaller</a:t>
            </a:r>
            <a:r>
              <a:rPr lang="tr-TR" sz="3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Billboardlar, reklam cıngılları, özel tanıtım videoları.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3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Fuar ve Etkinlik Giderleri</a:t>
            </a:r>
            <a:r>
              <a:rPr lang="tr-TR" sz="3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bilinirliğini artırmak için düzenlenen organizasyonlar</a:t>
            </a:r>
            <a:r>
              <a:rPr lang="tr-TR" sz="3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8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Bir </a:t>
            </a:r>
            <a:r>
              <a:rPr lang="tr-TR" sz="3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 firması, </a:t>
            </a:r>
            <a:r>
              <a:rPr lang="tr-TR" sz="3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3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3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 için </a:t>
            </a:r>
            <a:r>
              <a:rPr lang="tr-TR" sz="3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pazarlama ajansına ödeme yaparken</a:t>
            </a:r>
            <a:r>
              <a:rPr lang="tr-TR" sz="3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aynı zamanda büyük şehirlerde </a:t>
            </a:r>
            <a:r>
              <a:rPr lang="tr-TR" sz="3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billboard</a:t>
            </a:r>
            <a:r>
              <a:rPr lang="tr-TR" sz="3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reklamlarına da </a:t>
            </a:r>
            <a:r>
              <a:rPr lang="tr-TR" sz="3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</a:t>
            </a:r>
            <a:r>
              <a:rPr lang="tr-TR" sz="3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ayırır.</a:t>
            </a:r>
          </a:p>
        </p:txBody>
      </p:sp>
    </p:spTree>
    <p:extLst>
      <p:ext uri="{BB962C8B-B14F-4D97-AF65-F5344CB8AC3E}">
        <p14:creationId xmlns:p14="http://schemas.microsoft.com/office/powerpoint/2010/main" val="546644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Bütçede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 Dağılımı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kampanyalarının başarısı,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bütçenin etkili bir şekilde yönetilmesine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bağlıdır.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 oluşturulurken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kaynakların nasıl dağıtılacağı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kritik bir karar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noktasıdır.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 dağılımı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zaman, coğrafi alan, ürün ve medya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faktörler esas alınarak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yapılmaktadır.</a:t>
            </a:r>
          </a:p>
        </p:txBody>
      </p:sp>
    </p:spTree>
    <p:extLst>
      <p:ext uri="{BB962C8B-B14F-4D97-AF65-F5344CB8AC3E}">
        <p14:creationId xmlns:p14="http://schemas.microsoft.com/office/powerpoint/2010/main" val="2868926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Zamana Göre Kaynak Dağılımı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zaman diliminde ve ne kadar süreceği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 önüne alınarak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belirlenir.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süre boyunca giderler planlanarak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verimli bir harcama stratejisi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oluşturulur.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kullanım kararlarına bağlı olarak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 yeniden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şekillendirilebilir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 içecek markası,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yaz aylarında reklam harcamalarını artırarak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sezonluk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bütçe planı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oluşturur.</a:t>
            </a:r>
          </a:p>
        </p:txBody>
      </p:sp>
    </p:spTree>
    <p:extLst>
      <p:ext uri="{BB962C8B-B14F-4D97-AF65-F5344CB8AC3E}">
        <p14:creationId xmlns:p14="http://schemas.microsoft.com/office/powerpoint/2010/main" val="2488531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Coğrafi Alana Göre Kaynak Dağılımı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bölgenin ekonomik ve kültürel yapısı farklıdır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 nedenle reklam faaliyetleri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bölgeye göre farklılık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gösterebilir.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bütçesi,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büyük hedef kitlenin olduğu bölgelerde daha fazla artırılırken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daha küçük pazarlarda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kısıtlı bir bütçeyle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yönetilebilir.</a:t>
            </a:r>
          </a:p>
          <a:p>
            <a:pPr lvl="1" indent="0">
              <a:lnSpc>
                <a:spcPct val="160000"/>
              </a:lnSpc>
              <a:buNone/>
            </a:pPr>
            <a:r>
              <a:rPr lang="tr-TR" sz="3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McDonald's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büyük şehirlerde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yoğun reklam kampanyaları yürütürken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daha küçük şehirlerde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az bütçe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ayırabilir.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04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Ürüne Göre Kaynak Dağılımı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işletme, </a:t>
            </a:r>
            <a:r>
              <a:rPr lang="tr-TR" sz="31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ürünler için farklı bütçeler </a:t>
            </a:r>
            <a:r>
              <a:rPr lang="tr-TR" sz="3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ayırmalıdır.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1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bölgede, benzer reklamların tekrar etmemesi için</a:t>
            </a:r>
            <a:r>
              <a:rPr lang="tr-TR" sz="31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1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bütçenin doğru yönetilmesi</a:t>
            </a:r>
            <a:r>
              <a:rPr lang="tr-TR" sz="3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gereklidir.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1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Tekrarlanan reklam içerikleri </a:t>
            </a:r>
            <a:r>
              <a:rPr lang="tr-TR" sz="31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gereksiz maliyetlere </a:t>
            </a:r>
            <a:r>
              <a:rPr lang="tr-TR" sz="31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 açabilir.</a:t>
            </a:r>
            <a:endParaRPr lang="tr-TR" sz="31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Samsung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akıllı telefonları hem de televizyonları için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 kampanyalar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yürütür ve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ürün grubuna özel farklı reklam bütçeleri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586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Medyalara Göre Kaynak Dağılımı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hangi medya kanalında yer alacağı belirlenirken,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platforma ne kadar bütçe ayrılacağı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hesaplanmalıdır.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TV, dijital medya, sosyal medya, gazete, radyo ve açık hava reklamları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bütçeler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ayrılır.</a:t>
            </a:r>
          </a:p>
          <a:p>
            <a:pPr indent="0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Bir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kozmetik markası,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genç kitleye ulaşmak için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fazla bütçe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ayırırken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medyada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az reklam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yapabilir.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881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Reklam Bütçesi Kampanya Türlerine Göre Dağılımı</a:t>
            </a:r>
          </a:p>
          <a:p>
            <a:pPr lvl="1" indent="0" algn="just">
              <a:lnSpc>
                <a:spcPct val="150000"/>
              </a:lnSpc>
              <a:buNone/>
            </a:pPr>
            <a:r>
              <a:rPr lang="tr-TR" sz="2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Reklam </a:t>
            </a:r>
            <a:r>
              <a:rPr lang="tr-TR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bütçeleri, </a:t>
            </a:r>
            <a:r>
              <a:rPr lang="tr-TR" sz="2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sz="2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farklı kampanya türüne</a:t>
            </a:r>
            <a:r>
              <a:rPr lang="tr-TR" sz="2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planlanır:</a:t>
            </a:r>
          </a:p>
          <a:p>
            <a:pPr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Ürün Tanıtım Kampanyaları</a:t>
            </a:r>
            <a:endParaRPr lang="tr-TR" sz="2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457200" algn="just">
              <a:lnSpc>
                <a:spcPct val="150000"/>
              </a:lnSpc>
            </a:pPr>
            <a:r>
              <a:rPr lang="tr-TR" sz="2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fazla bütçe </a:t>
            </a:r>
            <a:r>
              <a:rPr lang="tr-TR" sz="2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gerektiren kampanyalardır</a:t>
            </a:r>
            <a:r>
              <a:rPr lang="tr-TR" sz="2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457200" algn="just">
              <a:lnSpc>
                <a:spcPct val="150000"/>
              </a:lnSpc>
            </a:pPr>
            <a:r>
              <a:rPr lang="tr-TR" sz="2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Tüketiciye yeni bir ürünü tanıtmak için </a:t>
            </a:r>
            <a:r>
              <a:rPr lang="tr-TR" sz="2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yoğun pazarlama ve reklam yatırımı</a:t>
            </a:r>
            <a:r>
              <a:rPr lang="tr-TR" sz="2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yapılır.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Apple’ın</a:t>
            </a:r>
            <a:r>
              <a:rPr lang="tr-TR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yıl çıkardığı yeni </a:t>
            </a:r>
            <a:r>
              <a:rPr lang="tr-TR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</a:t>
            </a:r>
            <a:r>
              <a:rPr lang="tr-TR" sz="2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devasa bütçelerle küresel reklam kampanyaları yapması</a:t>
            </a:r>
            <a:r>
              <a:rPr lang="tr-TR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525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457200" algn="just">
              <a:lnSpc>
                <a:spcPct val="160000"/>
              </a:lnSpc>
              <a:buFont typeface="+mj-lt"/>
              <a:buAutoNum type="arabicPeriod" startAt="2"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Yerleştirme Kampanyaları</a:t>
            </a:r>
            <a:endParaRPr lang="tr-TR" sz="3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60000"/>
              </a:lnSpc>
            </a:pP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piyasaya sürüldükten sonra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bilinirliğini artırmayı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hedefler.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tanıtım kampanyalarına göre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düşük bütçelidir</a:t>
            </a: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Netflix'in</a:t>
            </a: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dizilerini tanıtmak için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hafta büyük bütçeli reklamlar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yapması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ancak ilerleyen süreçte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düşük bütçeyle içerik pazarlamasına odaklanması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734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457200" algn="just">
              <a:lnSpc>
                <a:spcPct val="160000"/>
              </a:lnSpc>
              <a:buFont typeface="+mj-lt"/>
              <a:buAutoNum type="arabicPeriod" startAt="3"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Devamlılık / İtibar Kampanyaları</a:t>
            </a:r>
            <a:endParaRPr lang="tr-TR" sz="3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60000"/>
              </a:lnSpc>
            </a:pP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Mevcut ürün veya markanın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zihninde kalmasını </a:t>
            </a:r>
            <a:r>
              <a:rPr lang="tr-TR" sz="3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sağlamak için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yapılır.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hatırlatma ve sadakat oluşturma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amacı taşır.</a:t>
            </a:r>
          </a:p>
          <a:p>
            <a:pPr lvl="1" indent="457200" algn="just">
              <a:lnSpc>
                <a:spcPct val="160000"/>
              </a:lnSpc>
            </a:pP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az bütçeyi gerektiren kampanyalar arasındadır</a:t>
            </a:r>
            <a:r>
              <a:rPr lang="tr-TR" sz="3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Coca-Cola’nın</a:t>
            </a: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 boyunca küçük hatırlatma reklamlarıyla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markasını sürekli görünür kılması.</a:t>
            </a:r>
          </a:p>
        </p:txBody>
      </p:sp>
    </p:spTree>
    <p:extLst>
      <p:ext uri="{BB962C8B-B14F-4D97-AF65-F5344CB8AC3E}">
        <p14:creationId xmlns:p14="http://schemas.microsoft.com/office/powerpoint/2010/main" val="1726576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Reklam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 Yöntemleri </a:t>
            </a: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Reklam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bütçesinin belirlenmesi,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şirketlerin pazarlama ve finansal stratejileri açısından kritik bir adımdır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Bütçenin nasıl belirleneceğine dair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yöntemler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bulunmaktadır. İşletmeler,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hedeflerine, pazar koşullarına ve finansal durumlarına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uygun </a:t>
            </a:r>
            <a:r>
              <a:rPr lang="tr-TR" sz="32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bütçelendirme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yöntemini seçmelidir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275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Satışların Yüzdesi Yöntemi (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Percentage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Sales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3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yaygın kullanılan yöntemlerden biridir</a:t>
            </a:r>
            <a:r>
              <a:rPr lang="tr-TR" sz="3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70000"/>
              </a:lnSpc>
            </a:pPr>
            <a:r>
              <a:rPr lang="tr-TR" sz="3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bütçesi, </a:t>
            </a:r>
            <a:r>
              <a:rPr lang="tr-TR" sz="3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geçmiş yıllardaki veya tahmini satışların belirli bir yüzdesi </a:t>
            </a:r>
            <a:r>
              <a:rPr lang="tr-TR" sz="3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hesaplanır.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Uygulaması kolay ve mevcut satışlara bağlı olduğu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finansal risk azdır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 satışlar olduğunda reklam bütçesi de azalır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 da marka bilinirliğini olumsuz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etkileyebilir.</a:t>
            </a:r>
          </a:p>
          <a:p>
            <a:pPr indent="0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Bir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otomotiv firması,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yıllık satış gelirinin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%5'ini reklam bütçesi olarak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belirleyebilir.</a:t>
            </a:r>
          </a:p>
        </p:txBody>
      </p:sp>
    </p:spTree>
    <p:extLst>
      <p:ext uri="{BB962C8B-B14F-4D97-AF65-F5344CB8AC3E}">
        <p14:creationId xmlns:p14="http://schemas.microsoft.com/office/powerpoint/2010/main" val="3520053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Öznel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Bütçelendirme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Gelişigüzel Yöntem (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Arbitrary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Bilimsel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verilere dayanmadan,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yöneticilerin sezgileri ve deneyimlerine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reklam bütçesi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belirlenir.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 karar almayı sağlar.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 ve analize dayanmadığı için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hatalı bütçe tahminlerine </a:t>
            </a:r>
            <a:r>
              <a:rPr lang="tr-TR" sz="32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olabilir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KOBİ’nin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yöneticisinin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yıl 1 milyon TL’lik reklam bütçesi belirleyelim"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şeklinde </a:t>
            </a:r>
            <a:r>
              <a:rPr lang="tr-TR" sz="3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sezgisel bir karar alması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3227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Rekabete Göre Eşitleme Yöntemi (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Competitive-Parity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 indent="457200" algn="just">
              <a:lnSpc>
                <a:spcPct val="170000"/>
              </a:lnSpc>
            </a:pPr>
            <a:r>
              <a:rPr lang="tr-TR" sz="3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bütçesi, </a:t>
            </a:r>
            <a:r>
              <a:rPr lang="tr-TR" sz="3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 harcamalarına</a:t>
            </a:r>
            <a:r>
              <a:rPr lang="tr-TR" sz="3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belirlenir.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 payını kaybetmemek ve rekabet avantajını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sürdürebilmektir.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Şirketin sektörde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 kalmasını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önler.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 yanlış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stratejileri varsa işletme de aynı hataları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yapabilir.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Samsung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Apple’ın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pazarlama bütçesini analiz ederek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 veya daha fazla bütçe ayırmaya karar verebilir.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1044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Birikim Yöntemi (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Buildup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 indent="457200" algn="just">
              <a:lnSpc>
                <a:spcPct val="170000"/>
              </a:lnSpc>
            </a:pPr>
            <a:r>
              <a:rPr lang="tr-TR" sz="3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Öncelikle </a:t>
            </a:r>
            <a:r>
              <a:rPr lang="tr-TR" sz="3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kanallarına yapılacak harcamalar belirlenir</a:t>
            </a:r>
            <a:r>
              <a:rPr lang="tr-TR" sz="3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ardından </a:t>
            </a:r>
            <a:r>
              <a:rPr lang="tr-TR" sz="3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 </a:t>
            </a:r>
            <a:r>
              <a:rPr lang="tr-TR" sz="3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hesaplanır.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mecralarının maliyetine göre plan yapmayı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 hedeflerden bağımsız olabilir, yeterli yatırım yapılmazsa markanın görünürlüğü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düşebilir.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Bir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perakende markası,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 reklamları için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100.000 TL ayırır, ardından diğer mecralara uygun bütçeleri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34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Kar/Kazanç Yöntemi (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Payout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 indent="457200" algn="just">
              <a:lnSpc>
                <a:spcPct val="170000"/>
              </a:lnSpc>
            </a:pPr>
            <a:r>
              <a:rPr lang="tr-TR" sz="3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yatırımının karşılığında elde edilen gelirler analiz edilerek</a:t>
            </a:r>
            <a:r>
              <a:rPr lang="tr-TR" sz="3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 belirlenir.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Getiri odaklıdır, yatırımın geri dönüşü (ROI)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esas alınır.</a:t>
            </a:r>
            <a:endParaRPr lang="tr-TR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Dezavantajı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vadede ölçümlenmesi zordur, kısa vadede etkisi tam olarak görülemeyebilir.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70000"/>
              </a:lnSpc>
              <a:buNone/>
            </a:pP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Bir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e-ticaret sitesi, her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TL’lik reklam harcamasının 500 TL satış getirdiğini analiz ederek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gelecek dönem için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bütçesini artırmaya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karar verebilir.</a:t>
            </a:r>
          </a:p>
        </p:txBody>
      </p:sp>
    </p:spTree>
    <p:extLst>
      <p:ext uri="{BB962C8B-B14F-4D97-AF65-F5344CB8AC3E}">
        <p14:creationId xmlns:p14="http://schemas.microsoft.com/office/powerpoint/2010/main" val="1628039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Amaç ve Görev Yöntemi (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 indent="457200" algn="just">
              <a:lnSpc>
                <a:spcPct val="150000"/>
              </a:lnSpc>
            </a:pP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 reklam amaçları belirlenir</a:t>
            </a:r>
            <a:r>
              <a:rPr lang="tr-TR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ardından bu amaçları gerçekleştirmek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gerekli adımlar ve maliyetler hesaplanarak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oluşturulur.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stratejik yöntemdir, hedef odaklıdır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Dezavantajı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 alıcıdır ve yüksek analiz</a:t>
            </a:r>
            <a:r>
              <a:rPr lang="tr-TR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gerektirir.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454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0">
              <a:lnSpc>
                <a:spcPct val="150000"/>
              </a:lnSpc>
              <a:buNone/>
            </a:pP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Örnek: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firma,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bilinirliğini artırmayı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hedefleyerek</a:t>
            </a:r>
          </a:p>
          <a:p>
            <a:pPr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 ve dijital reklam kampanyası </a:t>
            </a:r>
            <a:r>
              <a:rPr lang="tr-TR" sz="3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düzenler.</a:t>
            </a:r>
            <a:endParaRPr lang="tr-TR" sz="3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kampanyalar için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tahmini maliyet </a:t>
            </a:r>
            <a:r>
              <a:rPr lang="tr-TR" sz="3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hesaplanır.</a:t>
            </a:r>
            <a:endParaRPr lang="tr-TR" sz="3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Belirlenen maliyet </a:t>
            </a:r>
            <a:r>
              <a:rPr lang="tr-TR" sz="3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 </a:t>
            </a:r>
            <a:r>
              <a:rPr lang="tr-TR" sz="3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belirlenir.</a:t>
            </a:r>
            <a:endParaRPr lang="tr-TR" sz="3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2527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Reklam Bütçesi Belirlemenin İşletmeye Katkısı</a:t>
            </a:r>
          </a:p>
          <a:p>
            <a:pPr indent="0" algn="just">
              <a:lnSpc>
                <a:spcPct val="170000"/>
              </a:lnSpc>
              <a:buNone/>
            </a:pP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 oluşturmanın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işletmelere birçok katkısı </a:t>
            </a: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bulunmaktadır. Bu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katkılar şu şekilde sıralanabilir</a:t>
            </a: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3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Ulaşılmak istenilen </a:t>
            </a:r>
            <a:r>
              <a:rPr lang="tr-TR" sz="3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amacı </a:t>
            </a:r>
            <a:r>
              <a:rPr lang="tr-TR" sz="3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belirlenir ve bu amaca ulaşabilmek için </a:t>
            </a:r>
            <a:r>
              <a:rPr lang="tr-TR" sz="3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sayısal verilerden oluşan bir plan </a:t>
            </a:r>
            <a:r>
              <a:rPr lang="tr-TR" sz="3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yapılır.</a:t>
            </a:r>
          </a:p>
          <a:p>
            <a:pPr lvl="1" indent="457200" algn="just">
              <a:lnSpc>
                <a:spcPct val="170000"/>
              </a:lnSpc>
            </a:pPr>
            <a:r>
              <a:rPr lang="tr-TR" sz="3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Belirlenen amaca ulaşmak için gerekli olan </a:t>
            </a:r>
            <a:r>
              <a:rPr lang="tr-TR" sz="3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mali, fiziksel, insan kaynakları ve kampanya zamanlaması </a:t>
            </a:r>
            <a:r>
              <a:rPr lang="tr-TR" sz="30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önceden</a:t>
            </a:r>
            <a:r>
              <a:rPr lang="tr-TR" sz="3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belirlenir.</a:t>
            </a:r>
            <a:endParaRPr lang="tr-TR" sz="3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99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 algn="just">
              <a:lnSpc>
                <a:spcPct val="150000"/>
              </a:lnSpc>
            </a:pP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Bütçeleme ile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ileriye dönük bir dinamik bir yönetim ortamı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yaratılabilir.</a:t>
            </a:r>
          </a:p>
          <a:p>
            <a:pPr lvl="1" indent="457200" algn="just">
              <a:lnSpc>
                <a:spcPct val="150000"/>
              </a:lnSpc>
            </a:pPr>
            <a:r>
              <a:rPr lang="tr-TR" sz="3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bütçesi ile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 analizi yoluyla işletmenin her tür </a:t>
            </a:r>
            <a:r>
              <a:rPr lang="tr-TR" sz="3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olanaklarını içeren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değerlendirmeler</a:t>
            </a:r>
            <a:r>
              <a:rPr lang="tr-TR" sz="3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0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yapılır.</a:t>
            </a:r>
            <a:endParaRPr lang="tr-TR" sz="3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888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Hafta Reklam Bütçesi ve Hedef Kitle Belirleme Test Soruları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Reklam bütçesi belirlenirken dikkate alınması gereken faktörlerden biri aşağıdakilerden hangisidir?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İşletmenin mali yapısı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Reklam ajansının tercih ettiği medya kanalları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Çalışan sayısı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Şirketin genel müdürünün kişisel görüşleri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Sosyal medya takipçi sayısı</a:t>
            </a:r>
          </a:p>
        </p:txBody>
      </p:sp>
    </p:spTree>
    <p:extLst>
      <p:ext uri="{BB962C8B-B14F-4D97-AF65-F5344CB8AC3E}">
        <p14:creationId xmlns:p14="http://schemas.microsoft.com/office/powerpoint/2010/main" val="14864829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Hedef kitle belirleme sürecinde en önemli demografik faktörlerden biri aşağıdakilerden hangisidir?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Tüketicinin yaş grubu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Tüketicinin araba markası tercihleri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Tüketicinin hobileri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Kullanılan reklam ajansı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Şirketin piyasa değeri</a:t>
            </a:r>
          </a:p>
        </p:txBody>
      </p:sp>
    </p:spTree>
    <p:extLst>
      <p:ext uri="{BB962C8B-B14F-4D97-AF65-F5344CB8AC3E}">
        <p14:creationId xmlns:p14="http://schemas.microsoft.com/office/powerpoint/2010/main" val="1183535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Reklam bütçesi belirleme yöntemlerinden biri olan "Satışların Yüzdesi Yöntemi" hangi mantığa dayanır?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Reklam bütçesi, rakip firmaların bütçesiyle eşit tutulur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Reklam bütçesi, satış gelirlerinin belirli bir yüzdesi olarak hesaplanır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Reklam bütçesi, tamamen yöneticilerin sezgilerine dayanır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Reklam bütçesi, tüketici geri bildirimlerine göre oluşturulur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Reklam bütçesi, geçmiş kampanyaların başarısına göre belirlenir</a:t>
            </a:r>
          </a:p>
        </p:txBody>
      </p:sp>
    </p:spTree>
    <p:extLst>
      <p:ext uri="{BB962C8B-B14F-4D97-AF65-F5344CB8AC3E}">
        <p14:creationId xmlns:p14="http://schemas.microsoft.com/office/powerpoint/2010/main" val="26671806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Aşağıdakilerden hangisi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sosyo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-psikolojik faktörler arasında yer almaz?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Kültür ve alt kültür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Gelir düzeyi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Sosyal sınıf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Referans (danışma) grupları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Algılama</a:t>
            </a:r>
          </a:p>
        </p:txBody>
      </p:sp>
    </p:spTree>
    <p:extLst>
      <p:ext uri="{BB962C8B-B14F-4D97-AF65-F5344CB8AC3E}">
        <p14:creationId xmlns:p14="http://schemas.microsoft.com/office/powerpoint/2010/main" val="3972323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Aşağıdakilerden hangisi medya kanallarına göre kaynak dağılımını belirlerken göz önünde bulundurulması gereken unsurlardan biridir?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Hedef kitlenin en çok kullandığı medya türü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Reklam ajansının tercihi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tr-TR" sz="32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verenin </a:t>
            </a: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beğenisi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Televizyon kanallarının yayın saatleri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Hedef kitlenin yaş ortalaması</a:t>
            </a:r>
          </a:p>
        </p:txBody>
      </p:sp>
    </p:spTree>
    <p:extLst>
      <p:ext uri="{BB962C8B-B14F-4D97-AF65-F5344CB8AC3E}">
        <p14:creationId xmlns:p14="http://schemas.microsoft.com/office/powerpoint/2010/main" val="578897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Reklam bütçesi oluşturulurken "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Planlılık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ilkesinin amacı nedir?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Bütçenin kademeli olarak artırılmasını sağlamak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Harcamaların belirli bir plana göre yapılmasını sağlamak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Reklam kampanyasının kısaltılmasını sağlamak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Kampanya sürecinde harcamaların değişken olmasını önlemek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Maliyetleri tahmin etmek yerine anlık harcamalara yönelmek</a:t>
            </a:r>
          </a:p>
        </p:txBody>
      </p:sp>
    </p:spTree>
    <p:extLst>
      <p:ext uri="{BB962C8B-B14F-4D97-AF65-F5344CB8AC3E}">
        <p14:creationId xmlns:p14="http://schemas.microsoft.com/office/powerpoint/2010/main" val="2941329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Aşağıdakilerden hangisi rekabet eşitleme yöntemiyle belirlenen reklam bütçesinin avantajlarından biridir?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Rakiplere göre pazar payını koruma avantajı sağlar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En düşük bütçe ile en geniş kitleye ulaşmayı sağlar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Reklam harcamalarını tamamen ortadan kaldırır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Belirli bir planlama gerektirmez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Kendi satış gelirlerinden bağımsız olarak belirlenir</a:t>
            </a:r>
          </a:p>
        </p:txBody>
      </p:sp>
    </p:spTree>
    <p:extLst>
      <p:ext uri="{BB962C8B-B14F-4D97-AF65-F5344CB8AC3E}">
        <p14:creationId xmlns:p14="http://schemas.microsoft.com/office/powerpoint/2010/main" val="138521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Reklam bütçesi belirlenirken "Yeterlilik" ilkesinin amacı nedir?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Kampanyanın tamamlanabilmesi için yeterli bütçenin ayrılmasını sağlamak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Reklam harcamalarını minimum seviyeye indirmek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Reklam ajansının karını artırmak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Kısa vadeli kampanyalara öncelik vermek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Belirli medya türlerini tamamen hariç tutmak</a:t>
            </a:r>
          </a:p>
        </p:txBody>
      </p:sp>
    </p:spTree>
    <p:extLst>
      <p:ext uri="{BB962C8B-B14F-4D97-AF65-F5344CB8AC3E}">
        <p14:creationId xmlns:p14="http://schemas.microsoft.com/office/powerpoint/2010/main" val="1289334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Aşağıdakilerden hangisi tüketicinin satın alma kararını etkileyen psikolojik faktörlerden biridir?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Ülke ekonomisinin büyüme oranı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Medeni durum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Algılama ve motivasyon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Ürün fiyatlarının değişimi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Reklam ajansının büyüklüğü</a:t>
            </a:r>
          </a:p>
        </p:txBody>
      </p:sp>
    </p:spTree>
    <p:extLst>
      <p:ext uri="{BB962C8B-B14F-4D97-AF65-F5344CB8AC3E}">
        <p14:creationId xmlns:p14="http://schemas.microsoft.com/office/powerpoint/2010/main" val="18267119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"Amaç ve Görev Yöntemi" ile reklam bütçesi belirlenirken ilk aşama aşağıdakilerden hangisidir?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Önce reklam amaçları belirlenir, ardından görevler belirlenir ve maliyet hesaplanır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Önce rakiplerin bütçesi analiz edilir, ardından bütçe belirlenir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Önce medya kanalları seçilir, sonra bütçe belirlenir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Önce toplam bütçe belirlenir, ardından hangi reklamlara harcanacağı belirlenir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Önce tüketicilere anket yapılır, ardından bütçe oluşturulur</a:t>
            </a:r>
          </a:p>
        </p:txBody>
      </p:sp>
    </p:spTree>
    <p:extLst>
      <p:ext uri="{BB962C8B-B14F-4D97-AF65-F5344CB8AC3E}">
        <p14:creationId xmlns:p14="http://schemas.microsoft.com/office/powerpoint/2010/main" val="1968774214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1152</TotalTime>
  <Words>820</Words>
  <Application>Microsoft Office PowerPoint</Application>
  <PresentationFormat>Geniş ekran</PresentationFormat>
  <Paragraphs>258</Paragraphs>
  <Slides>46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50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288</cp:revision>
  <dcterms:created xsi:type="dcterms:W3CDTF">2025-02-10T12:53:37Z</dcterms:created>
  <dcterms:modified xsi:type="dcterms:W3CDTF">2025-03-14T06:25:05Z</dcterms:modified>
</cp:coreProperties>
</file>